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81" r:id="rId4"/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C6E4A938-D1C3-4592-8C55-291578F1BC3D}">
  <a:tblStyle styleId="{C6E4A938-D1C3-4592-8C55-291578F1BC3D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slide" Target="slides/slide18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Cover and intro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311708" y="21161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5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5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5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5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5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5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5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311700" y="4205725"/>
            <a:ext cx="8151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ASU_Horiz_RGB_Digital_MaroonGold.png" id="11" name="Shape 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5068" y="187047"/>
            <a:ext cx="3844969" cy="10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Gold chapter break or bold statement gold">
    <p:bg>
      <p:bgPr>
        <a:solidFill>
          <a:schemeClr val="accen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311700" y="826025"/>
            <a:ext cx="624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6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Gold chapter break or bold statement gold 2">
    <p:bg>
      <p:bgPr>
        <a:solidFill>
          <a:schemeClr val="accen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4368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Gold chapter break or bold statement gold 1">
    <p:bg>
      <p:bgPr>
        <a:solidFill>
          <a:schemeClr val="accent2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826025"/>
            <a:ext cx="624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6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 break ba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1314450"/>
            <a:ext cx="9144000" cy="15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25" lIns="121900" rIns="121900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81837" y="1600200"/>
            <a:ext cx="81129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 break maroon ba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1314450"/>
            <a:ext cx="9144000" cy="154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0925" lIns="121900" rIns="121900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381837" y="1600200"/>
            <a:ext cx="81129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Headline with 3 column 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215500" y="11630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3274550" y="118466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3" type="body"/>
          </p:nvPr>
        </p:nvSpPr>
        <p:spPr>
          <a:xfrm>
            <a:off x="405375" y="12048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Headline with text 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698" y="1204825"/>
            <a:ext cx="7820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 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265500" y="393025"/>
            <a:ext cx="48438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5451275" y="571350"/>
            <a:ext cx="2904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ver Intro Option 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12832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" type="subTitle"/>
          </p:nvPr>
        </p:nvSpPr>
        <p:spPr>
          <a:xfrm>
            <a:off x="3606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1" name="Shape 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375" y="3799423"/>
            <a:ext cx="3464699" cy="96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Cover and intro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ctrTitle"/>
          </p:nvPr>
        </p:nvSpPr>
        <p:spPr>
          <a:xfrm>
            <a:off x="311708" y="21161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5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5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5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5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5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5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5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subTitle"/>
          </p:nvPr>
        </p:nvSpPr>
        <p:spPr>
          <a:xfrm>
            <a:off x="311700" y="4205725"/>
            <a:ext cx="8151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ASU_Horiz_RGB_Digital_MaroonGold.png" id="75" name="Shape 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5067" y="187046"/>
            <a:ext cx="3844969" cy="106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 break agenda">
    <p:bg>
      <p:bgPr>
        <a:solidFill>
          <a:srgbClr val="0000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64100" y="2045225"/>
            <a:ext cx="278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r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b="1" sz="4800">
                <a:solidFill>
                  <a:srgbClr val="FFFFFF"/>
                </a:solidFill>
              </a:defRPr>
            </a:lvl2pPr>
            <a:lvl3pPr indent="0" lvl="2" rtl="0" algn="r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b="1" sz="4800">
                <a:solidFill>
                  <a:srgbClr val="FFFFFF"/>
                </a:solidFill>
              </a:defRPr>
            </a:lvl3pPr>
            <a:lvl4pPr indent="0" lvl="3" rtl="0" algn="r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b="1" sz="4800">
                <a:solidFill>
                  <a:srgbClr val="FFFFFF"/>
                </a:solidFill>
              </a:defRPr>
            </a:lvl4pPr>
            <a:lvl5pPr indent="0" lvl="4" rtl="0" algn="r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b="1" sz="4800">
                <a:solidFill>
                  <a:srgbClr val="FFFFFF"/>
                </a:solidFill>
              </a:defRPr>
            </a:lvl5pPr>
            <a:lvl6pPr indent="0" lvl="5" rtl="0" algn="r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b="1" sz="4800">
                <a:solidFill>
                  <a:srgbClr val="FFFFFF"/>
                </a:solidFill>
              </a:defRPr>
            </a:lvl6pPr>
            <a:lvl7pPr indent="0" lvl="6" rtl="0" algn="r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b="1" sz="4800">
                <a:solidFill>
                  <a:srgbClr val="FFFFFF"/>
                </a:solidFill>
              </a:defRPr>
            </a:lvl7pPr>
            <a:lvl8pPr indent="0" lvl="7" rtl="0" algn="r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b="1" sz="4800">
                <a:solidFill>
                  <a:srgbClr val="FFFFFF"/>
                </a:solidFill>
              </a:defRPr>
            </a:lvl8pPr>
            <a:lvl9pPr indent="0" lvl="8" rtl="0" algn="r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/>
        </p:nvSpPr>
        <p:spPr>
          <a:xfrm>
            <a:off x="3664989" y="371598"/>
            <a:ext cx="1057200" cy="3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" sz="2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</a:p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4925925" y="1039900"/>
            <a:ext cx="3589500" cy="2755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indent="-228600" lvl="0" marL="457200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Gold chapter break or bold statement gold">
    <p:bg>
      <p:bgPr>
        <a:solidFill>
          <a:schemeClr val="accen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826025"/>
            <a:ext cx="62462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6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 break agenda">
    <p:bg>
      <p:bgPr>
        <a:solidFill>
          <a:srgbClr val="000000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64100" y="2045225"/>
            <a:ext cx="2787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r">
              <a:spcBef>
                <a:spcPts val="0"/>
              </a:spcBef>
              <a:buClr>
                <a:srgbClr val="FFFFFF"/>
              </a:buClr>
              <a:buFont typeface="Arial"/>
              <a:buNone/>
              <a:defRPr b="1" sz="4800">
                <a:solidFill>
                  <a:srgbClr val="FFFFFF"/>
                </a:solidFill>
              </a:defRPr>
            </a:lvl2pPr>
            <a:lvl3pPr indent="0" lvl="2" rtl="0" algn="r">
              <a:spcBef>
                <a:spcPts val="0"/>
              </a:spcBef>
              <a:buClr>
                <a:srgbClr val="FFFFFF"/>
              </a:buClr>
              <a:buFont typeface="Arial"/>
              <a:buNone/>
              <a:defRPr b="1" sz="4800">
                <a:solidFill>
                  <a:srgbClr val="FFFFFF"/>
                </a:solidFill>
              </a:defRPr>
            </a:lvl3pPr>
            <a:lvl4pPr indent="0" lvl="3" rtl="0" algn="r">
              <a:spcBef>
                <a:spcPts val="0"/>
              </a:spcBef>
              <a:buClr>
                <a:srgbClr val="FFFFFF"/>
              </a:buClr>
              <a:buFont typeface="Arial"/>
              <a:buNone/>
              <a:defRPr b="1" sz="4800">
                <a:solidFill>
                  <a:srgbClr val="FFFFFF"/>
                </a:solidFill>
              </a:defRPr>
            </a:lvl4pPr>
            <a:lvl5pPr indent="0" lvl="4" rtl="0" algn="r">
              <a:spcBef>
                <a:spcPts val="0"/>
              </a:spcBef>
              <a:buClr>
                <a:srgbClr val="FFFFFF"/>
              </a:buClr>
              <a:buFont typeface="Arial"/>
              <a:buNone/>
              <a:defRPr b="1" sz="4800">
                <a:solidFill>
                  <a:srgbClr val="FFFFFF"/>
                </a:solidFill>
              </a:defRPr>
            </a:lvl5pPr>
            <a:lvl6pPr indent="0" lvl="5" rtl="0" algn="r">
              <a:spcBef>
                <a:spcPts val="0"/>
              </a:spcBef>
              <a:buClr>
                <a:srgbClr val="FFFFFF"/>
              </a:buClr>
              <a:buFont typeface="Arial"/>
              <a:buNone/>
              <a:defRPr b="1" sz="4800">
                <a:solidFill>
                  <a:srgbClr val="FFFFFF"/>
                </a:solidFill>
              </a:defRPr>
            </a:lvl6pPr>
            <a:lvl7pPr indent="0" lvl="6" rtl="0" algn="r">
              <a:spcBef>
                <a:spcPts val="0"/>
              </a:spcBef>
              <a:buClr>
                <a:srgbClr val="FFFFFF"/>
              </a:buClr>
              <a:buFont typeface="Arial"/>
              <a:buNone/>
              <a:defRPr b="1" sz="4800">
                <a:solidFill>
                  <a:srgbClr val="FFFFFF"/>
                </a:solidFill>
              </a:defRPr>
            </a:lvl7pPr>
            <a:lvl8pPr indent="0" lvl="7" rtl="0" algn="r">
              <a:spcBef>
                <a:spcPts val="0"/>
              </a:spcBef>
              <a:buClr>
                <a:srgbClr val="FFFFFF"/>
              </a:buClr>
              <a:buFont typeface="Arial"/>
              <a:buNone/>
              <a:defRPr b="1" sz="4800">
                <a:solidFill>
                  <a:srgbClr val="FFFFFF"/>
                </a:solidFill>
              </a:defRPr>
            </a:lvl8pPr>
            <a:lvl9pPr indent="0" lvl="8" rtl="0" algn="r">
              <a:spcBef>
                <a:spcPts val="0"/>
              </a:spcBef>
              <a:buClr>
                <a:srgbClr val="FFFFFF"/>
              </a:buClr>
              <a:buFont typeface="Arial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Shape 80"/>
          <p:cNvSpPr txBox="1"/>
          <p:nvPr/>
        </p:nvSpPr>
        <p:spPr>
          <a:xfrm>
            <a:off x="3664989" y="371597"/>
            <a:ext cx="1057200" cy="3531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2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</a:p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4925925" y="1039900"/>
            <a:ext cx="3589499" cy="27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 break ba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0" y="1314450"/>
            <a:ext cx="9144000" cy="15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25" lIns="121900" rIns="121900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Shape 84"/>
          <p:cNvSpPr txBox="1"/>
          <p:nvPr>
            <p:ph type="title"/>
          </p:nvPr>
        </p:nvSpPr>
        <p:spPr>
          <a:xfrm>
            <a:off x="381837" y="1600200"/>
            <a:ext cx="8112899" cy="1021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 break maroon ba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0" y="1314450"/>
            <a:ext cx="9144000" cy="154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0925" lIns="121900" rIns="121900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7"/>
          <p:cNvSpPr txBox="1"/>
          <p:nvPr>
            <p:ph type="title"/>
          </p:nvPr>
        </p:nvSpPr>
        <p:spPr>
          <a:xfrm>
            <a:off x="381837" y="1600200"/>
            <a:ext cx="8112899" cy="1021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Headline with 3 column 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215500" y="1163025"/>
            <a:ext cx="2403599" cy="320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2" type="body"/>
          </p:nvPr>
        </p:nvSpPr>
        <p:spPr>
          <a:xfrm>
            <a:off x="3274550" y="1184665"/>
            <a:ext cx="2403599" cy="320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3" type="body"/>
          </p:nvPr>
        </p:nvSpPr>
        <p:spPr>
          <a:xfrm>
            <a:off x="405375" y="1204825"/>
            <a:ext cx="2403599" cy="320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Headline with text 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697" y="1204825"/>
            <a:ext cx="7820400" cy="320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4572000" y="-134650"/>
            <a:ext cx="4572000" cy="52778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Shape 103"/>
          <p:cNvSpPr/>
          <p:nvPr/>
        </p:nvSpPr>
        <p:spPr>
          <a:xfrm>
            <a:off x="-19225" y="1760200"/>
            <a:ext cx="9163199" cy="34385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Headline with 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100575" y="1204825"/>
            <a:ext cx="8031600" cy="320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Headline with 3 colum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215500" y="1163025"/>
            <a:ext cx="2403599" cy="320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2" type="body"/>
          </p:nvPr>
        </p:nvSpPr>
        <p:spPr>
          <a:xfrm>
            <a:off x="3274550" y="1184665"/>
            <a:ext cx="2403599" cy="320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3" type="body"/>
          </p:nvPr>
        </p:nvSpPr>
        <p:spPr>
          <a:xfrm>
            <a:off x="405375" y="1204825"/>
            <a:ext cx="2403599" cy="320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Headline with tex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100575" y="1204825"/>
            <a:ext cx="8031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subTitle"/>
          </p:nvPr>
        </p:nvSpPr>
        <p:spPr>
          <a:xfrm>
            <a:off x="311700" y="1005325"/>
            <a:ext cx="7508699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type="title"/>
          </p:nvPr>
        </p:nvSpPr>
        <p:spPr>
          <a:xfrm>
            <a:off x="311700" y="11308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ll out plus imag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218900" y="228975"/>
            <a:ext cx="1860300" cy="2339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1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1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1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1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1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1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1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Gold chapter break or bold statement gold 2">
    <p:bg>
      <p:bgPr>
        <a:solidFill>
          <a:schemeClr val="accen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12832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" type="subTitle"/>
          </p:nvPr>
        </p:nvSpPr>
        <p:spPr>
          <a:xfrm>
            <a:off x="436825" y="1005325"/>
            <a:ext cx="7508699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Gold chapter break or bold statement gold 1">
    <p:bg>
      <p:bgPr>
        <a:solidFill>
          <a:schemeClr val="accen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826025"/>
            <a:ext cx="62462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6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6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Headline with 3 colum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6215500" y="11630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3274550" y="118466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3" type="body"/>
          </p:nvPr>
        </p:nvSpPr>
        <p:spPr>
          <a:xfrm>
            <a:off x="405375" y="12048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subTitle"/>
          </p:nvPr>
        </p:nvSpPr>
        <p:spPr>
          <a:xfrm>
            <a:off x="311700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311700" y="1130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sz="72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ll out plus imag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218900" y="228975"/>
            <a:ext cx="1860300" cy="2339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None/>
              <a:defRPr sz="1800"/>
            </a:lvl1pPr>
            <a:lvl2pPr lvl="1">
              <a:spcBef>
                <a:spcPts val="0"/>
              </a:spcBef>
              <a:buNone/>
              <a:defRPr sz="1800"/>
            </a:lvl2pPr>
            <a:lvl3pPr lvl="2">
              <a:spcBef>
                <a:spcPts val="0"/>
              </a:spcBef>
              <a:buNone/>
              <a:defRPr sz="1800"/>
            </a:lvl3pPr>
            <a:lvl4pPr lvl="3">
              <a:spcBef>
                <a:spcPts val="0"/>
              </a:spcBef>
              <a:buNone/>
              <a:defRPr sz="1800"/>
            </a:lvl4pPr>
            <a:lvl5pPr lvl="4">
              <a:spcBef>
                <a:spcPts val="0"/>
              </a:spcBef>
              <a:buNone/>
              <a:defRPr sz="1800"/>
            </a:lvl5pPr>
            <a:lvl6pPr lvl="5">
              <a:spcBef>
                <a:spcPts val="0"/>
              </a:spcBef>
              <a:buNone/>
              <a:defRPr sz="1800"/>
            </a:lvl6pPr>
            <a:lvl7pPr lvl="6">
              <a:spcBef>
                <a:spcPts val="0"/>
              </a:spcBef>
              <a:buNone/>
              <a:defRPr sz="1800"/>
            </a:lvl7pPr>
            <a:lvl8pPr lvl="7">
              <a:spcBef>
                <a:spcPts val="0"/>
              </a:spcBef>
              <a:buNone/>
              <a:defRPr sz="1800"/>
            </a:lvl8pPr>
            <a:lvl9pPr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4572000" y="-134650"/>
            <a:ext cx="4572000" cy="527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None/>
              <a:defRPr sz="3600"/>
            </a:lvl1pPr>
            <a:lvl2pPr lvl="1">
              <a:spcBef>
                <a:spcPts val="0"/>
              </a:spcBef>
              <a:buNone/>
              <a:defRPr sz="3600"/>
            </a:lvl2pPr>
            <a:lvl3pPr lvl="2">
              <a:spcBef>
                <a:spcPts val="0"/>
              </a:spcBef>
              <a:buNone/>
              <a:defRPr sz="3600"/>
            </a:lvl3pPr>
            <a:lvl4pPr lvl="3">
              <a:spcBef>
                <a:spcPts val="0"/>
              </a:spcBef>
              <a:buNone/>
              <a:defRPr sz="3600"/>
            </a:lvl4pPr>
            <a:lvl5pPr lvl="4">
              <a:spcBef>
                <a:spcPts val="0"/>
              </a:spcBef>
              <a:buNone/>
              <a:defRPr sz="3600"/>
            </a:lvl5pPr>
            <a:lvl6pPr lvl="5">
              <a:spcBef>
                <a:spcPts val="0"/>
              </a:spcBef>
              <a:buNone/>
              <a:defRPr sz="3600"/>
            </a:lvl6pPr>
            <a:lvl7pPr lvl="6">
              <a:spcBef>
                <a:spcPts val="0"/>
              </a:spcBef>
              <a:buNone/>
              <a:defRPr sz="3600"/>
            </a:lvl7pPr>
            <a:lvl8pPr lvl="7">
              <a:spcBef>
                <a:spcPts val="0"/>
              </a:spcBef>
              <a:buNone/>
              <a:defRPr sz="3600"/>
            </a:lvl8pPr>
            <a:lvl9pPr lvl="8">
              <a:spcBef>
                <a:spcPts val="0"/>
              </a:spcBef>
              <a:buNone/>
              <a:defRPr sz="3600"/>
            </a:lvl9pPr>
          </a:lstStyle>
          <a:p/>
        </p:txBody>
      </p:sp>
      <p:sp>
        <p:nvSpPr>
          <p:cNvPr id="36" name="Shape 36"/>
          <p:cNvSpPr/>
          <p:nvPr/>
        </p:nvSpPr>
        <p:spPr>
          <a:xfrm>
            <a:off x="-19225" y="1760200"/>
            <a:ext cx="9163200" cy="343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ver Intro Option 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311700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subTitle"/>
          </p:nvPr>
        </p:nvSpPr>
        <p:spPr>
          <a:xfrm>
            <a:off x="4368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0" name="Shape 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375" y="3799423"/>
            <a:ext cx="3464700" cy="9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Relationship Id="rId4" Type="http://schemas.openxmlformats.org/officeDocument/2006/relationships/hyperlink" Target="https://brandguide.asu.edu/identity-standards/photography/rights-and-contract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12832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Presentation title</a:t>
            </a:r>
          </a:p>
        </p:txBody>
      </p:sp>
      <p:sp>
        <p:nvSpPr>
          <p:cNvPr id="127" name="Shape 127"/>
          <p:cNvSpPr txBox="1"/>
          <p:nvPr>
            <p:ph idx="1" type="subTitle"/>
          </p:nvPr>
        </p:nvSpPr>
        <p:spPr>
          <a:xfrm>
            <a:off x="3606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highlight>
                  <a:srgbClr val="FFC000"/>
                </a:highlight>
                <a:latin typeface="Arial"/>
                <a:ea typeface="Arial"/>
                <a:cs typeface="Arial"/>
                <a:sym typeface="Arial"/>
              </a:rPr>
              <a:t>Subheading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51027-Globe-Portraits.jpg" id="178" name="Shape 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45"/>
            <a:ext cx="9144000" cy="514624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2800" u="none" cap="none" strike="noStrike">
                <a:solidFill>
                  <a:schemeClr val="dk1"/>
                </a:solidFill>
                <a:highlight>
                  <a:srgbClr val="FFC000"/>
                </a:highlight>
                <a:latin typeface="Arial"/>
                <a:ea typeface="Arial"/>
                <a:cs typeface="Arial"/>
                <a:sym typeface="Arial"/>
              </a:rPr>
              <a:t>Headline is sentence cased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2800" u="none" cap="none" strike="noStrike">
                <a:solidFill>
                  <a:schemeClr val="dk1"/>
                </a:solidFill>
                <a:highlight>
                  <a:srgbClr val="FFC000"/>
                </a:highlight>
                <a:latin typeface="Arial"/>
                <a:ea typeface="Arial"/>
                <a:cs typeface="Arial"/>
                <a:sym typeface="Arial"/>
              </a:rPr>
              <a:t>Headline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11697" y="1204825"/>
            <a:ext cx="7820400" cy="320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Lorem ipsum dolor sit amet, consectetur adipiscing elit, sed do eiusmod tempor incididunt ut labore et dolore magna aliqua. 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 enim ad minim veniam, quis nostrud exercitation ullamco laboris nisi ut aliquip ex ea commodo consequat. 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Duis aute irure dolor in reprehenderit in voluptate velit esse cillum dolore eu fugiat nulla pariatur. 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Excepteur sint occaecat cupidatat non proident, sunt in culpa qui officia deserunt mollit anim id est laborum.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2800" u="none" cap="none" strike="noStrike">
                <a:solidFill>
                  <a:schemeClr val="dk1"/>
                </a:solidFill>
                <a:highlight>
                  <a:srgbClr val="FFC000"/>
                </a:highlight>
                <a:latin typeface="Arial"/>
                <a:ea typeface="Arial"/>
                <a:cs typeface="Arial"/>
                <a:sym typeface="Arial"/>
              </a:rPr>
              <a:t>Headline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304025" y="1204825"/>
            <a:ext cx="4016999" cy="322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Lorem ipsum dolor sit amet, consectetur adipiscing elit, sed do eiusmod tempor incididunt ut labore et dolore magna aliqua.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Ut enim ad minim veniam, quis nostrud exercitation ullamco laboris nisi ut aliquip ex ea commodo consequat. </a:t>
            </a:r>
          </a:p>
        </p:txBody>
      </p:sp>
      <p:pic>
        <p:nvPicPr>
          <p:cNvPr id="192" name="Shape 192" title="Points scored"/>
          <p:cNvPicPr preferRelativeResize="0"/>
          <p:nvPr/>
        </p:nvPicPr>
        <p:blipFill rotWithShape="1">
          <a:blip r:embed="rId3">
            <a:alphaModFix/>
          </a:blip>
          <a:srcRect b="0" l="9542" r="0" t="0"/>
          <a:stretch/>
        </p:blipFill>
        <p:spPr>
          <a:xfrm>
            <a:off x="4430775" y="1052425"/>
            <a:ext cx="4383774" cy="2996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 is an important point</a:t>
            </a:r>
          </a:p>
        </p:txBody>
      </p:sp>
      <p:sp>
        <p:nvSpPr>
          <p:cNvPr id="198" name="Shape 19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a screenshot to highlight it.</a:t>
            </a: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4975" y="476525"/>
            <a:ext cx="2612324" cy="402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b="29509" l="0" r="0" t="4543"/>
          <a:stretch/>
        </p:blipFill>
        <p:spPr>
          <a:xfrm>
            <a:off x="0" y="1752275"/>
            <a:ext cx="9144000" cy="339122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the picture?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highlight>
                  <a:srgbClr val="FFC000"/>
                </a:highlight>
                <a:latin typeface="Arial"/>
                <a:ea typeface="Arial"/>
                <a:cs typeface="Arial"/>
                <a:sym typeface="Arial"/>
              </a:rPr>
              <a:t>Yes, but only with a photo release</a:t>
            </a: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206" name="Shape 206"/>
          <p:cNvSpPr txBox="1"/>
          <p:nvPr>
            <p:ph type="title"/>
          </p:nvPr>
        </p:nvSpPr>
        <p:spPr>
          <a:xfrm>
            <a:off x="368275" y="4571550"/>
            <a:ext cx="2639699" cy="90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brandguide.asu.edu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2800" u="none" cap="none" strike="noStrike">
                <a:solidFill>
                  <a:schemeClr val="dk1"/>
                </a:solidFill>
                <a:highlight>
                  <a:srgbClr val="FFC000"/>
                </a:highlight>
                <a:latin typeface="Arial"/>
                <a:ea typeface="Arial"/>
                <a:cs typeface="Arial"/>
                <a:sym typeface="Arial"/>
              </a:rPr>
              <a:t>Example of headline with tables</a:t>
            </a:r>
          </a:p>
        </p:txBody>
      </p:sp>
      <p:graphicFrame>
        <p:nvGraphicFramePr>
          <p:cNvPr id="212" name="Shape 212"/>
          <p:cNvGraphicFramePr/>
          <p:nvPr/>
        </p:nvGraphicFramePr>
        <p:xfrm>
          <a:off x="253525" y="110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{C6E4A938-D1C3-4592-8C55-291578F1BC3D}</a:tableStyleId>
              </a:tblPr>
              <a:tblGrid>
                <a:gridCol w="1158725"/>
                <a:gridCol w="550800"/>
                <a:gridCol w="550800"/>
                <a:gridCol w="5508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600" u="none" cap="none" strike="noStrike"/>
                        <a:t>Activity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600" u="none" cap="none" strike="noStrike"/>
                        <a:t>Head</a:t>
                      </a:r>
                    </a:p>
                  </a:txBody>
                  <a:tcPr marT="91425" marB="91425" marR="91425" marL="91425"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600" u="none" cap="none" strike="noStrike"/>
                        <a:t>Heart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600" u="none" cap="none" strike="noStrike"/>
                        <a:t>Feet and Hands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800" u="none" cap="none" strike="noStrike"/>
                        <a:t>Holiday communications</a:t>
                      </a:r>
                    </a:p>
                  </a:txBody>
                  <a:tcPr marT="91425" marB="91425" marR="91425" marL="91425"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2"/>
                          </a:solidFill>
                        </a:rPr>
                        <a:t>•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2"/>
                          </a:solidFill>
                        </a:rPr>
                        <a:t>❤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800" u="none" cap="none" strike="noStrike"/>
                        <a:t>End of year report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2"/>
                          </a:solidFill>
                        </a:rPr>
                        <a:t>•</a:t>
                      </a:r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800" u="none" cap="none" strike="noStrike"/>
                        <a:t>Digital video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2"/>
                          </a:solidFill>
                        </a:rPr>
                        <a:t>•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2"/>
                          </a:solidFill>
                        </a:rPr>
                        <a:t>❤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800" u="none" cap="none" strike="noStrike"/>
                        <a:t>Washington Monthly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2"/>
                          </a:solidFill>
                        </a:rPr>
                        <a:t>•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800" u="none" cap="none" strike="noStrike"/>
                        <a:t>Gammage Playbill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2"/>
                          </a:solidFill>
                        </a:rPr>
                        <a:t>•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2"/>
                          </a:solidFill>
                        </a:rPr>
                        <a:t>❤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800" u="none" cap="none" strike="noStrike"/>
                        <a:t>Phoenix Business Journal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2"/>
                          </a:solidFill>
                        </a:rPr>
                        <a:t>•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800" u="none" cap="none" strike="noStrike"/>
                        <a:t>AZ Capitol Times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2"/>
                          </a:solidFill>
                        </a:rPr>
                        <a:t>•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3" name="Shape 213"/>
          <p:cNvGraphicFramePr/>
          <p:nvPr/>
        </p:nvGraphicFramePr>
        <p:xfrm>
          <a:off x="3225325" y="110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{C6E4A938-D1C3-4592-8C55-291578F1BC3D}</a:tableStyleId>
              </a:tblPr>
              <a:tblGrid>
                <a:gridCol w="1158725"/>
                <a:gridCol w="550800"/>
                <a:gridCol w="550800"/>
                <a:gridCol w="5508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600" u="none" cap="none" strike="noStrike"/>
                        <a:t>Activity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600" u="none" cap="none" strike="noStrike"/>
                        <a:t>Head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600" u="none" cap="none" strike="noStrike"/>
                        <a:t>Heart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600" u="none" cap="none" strike="noStrike"/>
                        <a:t>Feet and Hands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800" u="none" cap="none" strike="noStrike"/>
                        <a:t>Ranking billboards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2"/>
                          </a:solidFill>
                        </a:rPr>
                        <a:t>•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800" u="none" cap="none" strike="noStrike"/>
                        <a:t>Campus ranking banners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2"/>
                          </a:solidFill>
                        </a:rPr>
                        <a:t>•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800" u="none" cap="none" strike="noStrike"/>
                        <a:t>AZ Republic partnership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2"/>
                          </a:solidFill>
                        </a:rPr>
                        <a:t>•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2"/>
                          </a:solidFill>
                        </a:rPr>
                        <a:t>❤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2"/>
                          </a:solidFill>
                        </a:rPr>
                        <a:t>&gt;&gt;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800" u="none" cap="none" strike="noStrike"/>
                        <a:t>Sun Devil Rewards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2"/>
                          </a:solidFill>
                        </a:rPr>
                        <a:t>•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2"/>
                          </a:solidFill>
                        </a:rPr>
                        <a:t>❤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2"/>
                          </a:solidFill>
                        </a:rPr>
                        <a:t>&gt;&gt;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800" u="none" cap="none" strike="noStrike"/>
                        <a:t>Rankins and scholar ads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2"/>
                          </a:solidFill>
                        </a:rPr>
                        <a:t>•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800" u="none" cap="none" strike="noStrike"/>
                        <a:t>Social media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2"/>
                          </a:solidFill>
                        </a:rPr>
                        <a:t>•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2"/>
                          </a:solidFill>
                        </a:rPr>
                        <a:t>❤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2"/>
                          </a:solidFill>
                        </a:rPr>
                        <a:t>&gt;&gt;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800" u="none" cap="none" strike="noStrike"/>
                        <a:t>Event signage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2"/>
                          </a:solidFill>
                        </a:rPr>
                        <a:t>•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2"/>
                          </a:solidFill>
                        </a:rPr>
                        <a:t>❤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4" name="Shape 214"/>
          <p:cNvGraphicFramePr/>
          <p:nvPr/>
        </p:nvGraphicFramePr>
        <p:xfrm>
          <a:off x="6197125" y="110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{C6E4A938-D1C3-4592-8C55-291578F1BC3D}</a:tableStyleId>
              </a:tblPr>
              <a:tblGrid>
                <a:gridCol w="1158725"/>
                <a:gridCol w="550800"/>
                <a:gridCol w="550800"/>
                <a:gridCol w="5508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600" u="none" cap="none" strike="noStrike"/>
                        <a:t>Activity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600" u="none" cap="none" strike="noStrike"/>
                        <a:t>Head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600" u="none" cap="none" strike="noStrike"/>
                        <a:t>Heart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600" u="none" cap="none" strike="noStrike"/>
                        <a:t>Feet and Hands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800" u="none" cap="none" strike="noStrike"/>
                        <a:t>Campaign alignment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2"/>
                          </a:solidFill>
                        </a:rPr>
                        <a:t>•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2"/>
                          </a:solidFill>
                        </a:rPr>
                        <a:t>❤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2"/>
                          </a:solidFill>
                        </a:rPr>
                        <a:t>&gt;&gt;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800" u="none" cap="none" strike="noStrike"/>
                        <a:t>Sun Devil Athletics alignment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2"/>
                          </a:solidFill>
                        </a:rPr>
                        <a:t>•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2"/>
                          </a:solidFill>
                        </a:rPr>
                        <a:t>❤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2"/>
                          </a:solidFill>
                        </a:rPr>
                        <a:t>&gt;&gt;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800" u="none" cap="none" strike="noStrike"/>
                        <a:t>ASU Online alignment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2"/>
                          </a:solidFill>
                        </a:rPr>
                        <a:t>•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2"/>
                          </a:solidFill>
                        </a:rPr>
                        <a:t>❤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2"/>
                          </a:solidFill>
                        </a:rPr>
                        <a:t>&gt;&gt;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800" u="none" cap="none" strike="noStrike"/>
                        <a:t>ASU Magazine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2"/>
                          </a:solidFill>
                        </a:rPr>
                        <a:t>•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2"/>
                          </a:solidFill>
                        </a:rPr>
                        <a:t>❤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2"/>
                          </a:solidFill>
                        </a:rPr>
                        <a:t>&gt;&gt;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800" u="none" cap="none" strike="noStrike"/>
                        <a:t>Recruitment alignment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2"/>
                          </a:solidFill>
                        </a:rPr>
                        <a:t>•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2"/>
                          </a:solidFill>
                        </a:rPr>
                        <a:t>❤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2"/>
                          </a:solidFill>
                        </a:rPr>
                        <a:t>&gt;&gt;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800" u="none" cap="none" strike="noStrike"/>
                        <a:t>About site redesign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2"/>
                          </a:solidFill>
                        </a:rPr>
                        <a:t>•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2"/>
                          </a:solidFill>
                        </a:rPr>
                        <a:t>❤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2"/>
                          </a:solidFill>
                        </a:rPr>
                        <a:t>&gt;&gt;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800" u="none" cap="none" strike="noStrike"/>
                        <a:t>Homepage refresh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2"/>
                          </a:solidFill>
                        </a:rPr>
                        <a:t>•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2"/>
                          </a:solidFill>
                        </a:rPr>
                        <a:t>❤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2"/>
                          </a:solidFill>
                        </a:rPr>
                        <a:t>&gt;&gt;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28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Headline here</a:t>
            </a:r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097" y="-5493"/>
            <a:ext cx="9178221" cy="51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558375" y="796950"/>
            <a:ext cx="8249100" cy="8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Only at ASU...</a:t>
            </a:r>
            <a:r>
              <a:rPr b="1" i="0" lang="en" sz="3600" u="none" cap="none" strike="noStrike">
                <a:solidFill>
                  <a:schemeClr val="lt1"/>
                </a:solidFill>
                <a:highlight>
                  <a:srgbClr val="FFC425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3600" u="none" cap="none" strike="noStrike">
                <a:solidFill>
                  <a:schemeClr val="lt1"/>
                </a:solidFill>
                <a:highlight>
                  <a:srgbClr val="FFC000"/>
                </a:highlight>
                <a:latin typeface="Arial"/>
                <a:ea typeface="Arial"/>
                <a:cs typeface="Arial"/>
                <a:sym typeface="Arial"/>
              </a:rPr>
              <a:t>    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/>
        </p:nvSpPr>
        <p:spPr>
          <a:xfrm>
            <a:off x="558375" y="796950"/>
            <a:ext cx="8249100" cy="8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Only at ASU...</a:t>
            </a:r>
            <a:r>
              <a:rPr b="1" i="0" lang="en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999775" y="1506725"/>
            <a:ext cx="7397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does the </a:t>
            </a:r>
            <a:r>
              <a:rPr b="1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reinvention of higher education extend across all boundaries</a:t>
            </a:r>
            <a:r>
              <a:rPr b="1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where groundbreaking research makes community impact, where partnerships unite global thinkers and leaders, </a:t>
            </a:r>
            <a:r>
              <a:rPr b="1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academic excellence meets athletic prowess</a:t>
            </a:r>
            <a:r>
              <a:rPr b="1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br>
              <a:rPr b="1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reinvention based on </a:t>
            </a:r>
            <a:r>
              <a:rPr b="1" i="0" lang="en" sz="2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a new way of thinking</a:t>
            </a:r>
            <a:br>
              <a:rPr b="1" i="0" lang="en" sz="2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b="1" i="0" lang="en" sz="2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and doing has taken root in all that is ASU.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28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Headline here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ctrTitle"/>
          </p:nvPr>
        </p:nvSpPr>
        <p:spPr>
          <a:xfrm>
            <a:off x="311708" y="21161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Presentation title</a:t>
            </a:r>
          </a:p>
        </p:txBody>
      </p:sp>
      <p:sp>
        <p:nvSpPr>
          <p:cNvPr id="133" name="Shape 133"/>
          <p:cNvSpPr txBox="1"/>
          <p:nvPr>
            <p:ph idx="1" type="subTitle"/>
          </p:nvPr>
        </p:nvSpPr>
        <p:spPr>
          <a:xfrm>
            <a:off x="311700" y="4205725"/>
            <a:ext cx="8151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Subtitle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368300" y="1589550"/>
            <a:ext cx="8463900" cy="3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What it’ll cover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The next section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Section after that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The one after that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The last section</a:t>
            </a:r>
          </a:p>
        </p:txBody>
      </p:sp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2800" u="none" cap="none" strike="noStrike">
                <a:solidFill>
                  <a:schemeClr val="dk1"/>
                </a:solidFill>
                <a:highlight>
                  <a:srgbClr val="FFC000"/>
                </a:highlight>
                <a:latin typeface="Arial"/>
                <a:ea typeface="Arial"/>
                <a:cs typeface="Arial"/>
                <a:sym typeface="Arial"/>
              </a:rPr>
              <a:t>Table of contents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464100" y="2045225"/>
            <a:ext cx="2787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145" name="Shape 145"/>
          <p:cNvSpPr txBox="1"/>
          <p:nvPr>
            <p:ph idx="1" type="subTitle"/>
          </p:nvPr>
        </p:nvSpPr>
        <p:spPr>
          <a:xfrm>
            <a:off x="4925925" y="1039900"/>
            <a:ext cx="3589499" cy="27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 headline here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1029225"/>
            <a:ext cx="6246299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we take the creative to the </a:t>
            </a:r>
            <a:r>
              <a:rPr b="1" i="0" lang="en" sz="60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next level?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2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1029225"/>
            <a:ext cx="6246299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do we take the creative to the </a:t>
            </a:r>
            <a:r>
              <a:rPr b="1" i="0" lang="en" sz="60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next level?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81837" y="1600200"/>
            <a:ext cx="8112899" cy="1021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we take creative to the next level?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81837" y="1600200"/>
            <a:ext cx="8112899" cy="1021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do we take creative to the next level?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2800" u="none" cap="none" strike="noStrike">
                <a:solidFill>
                  <a:schemeClr val="dk1"/>
                </a:solidFill>
                <a:highlight>
                  <a:srgbClr val="FFC000"/>
                </a:highlight>
                <a:latin typeface="Arial"/>
                <a:ea typeface="Arial"/>
                <a:cs typeface="Arial"/>
                <a:sym typeface="Arial"/>
              </a:rPr>
              <a:t>Headline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215500" y="1163025"/>
            <a:ext cx="2403599" cy="320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goes here as well</a:t>
            </a:r>
          </a:p>
        </p:txBody>
      </p:sp>
      <p:sp>
        <p:nvSpPr>
          <p:cNvPr id="172" name="Shape 172"/>
          <p:cNvSpPr txBox="1"/>
          <p:nvPr>
            <p:ph idx="2" type="body"/>
          </p:nvPr>
        </p:nvSpPr>
        <p:spPr>
          <a:xfrm>
            <a:off x="3274550" y="1184665"/>
            <a:ext cx="2403599" cy="320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goes here too</a:t>
            </a:r>
          </a:p>
        </p:txBody>
      </p:sp>
      <p:sp>
        <p:nvSpPr>
          <p:cNvPr id="173" name="Shape 173"/>
          <p:cNvSpPr txBox="1"/>
          <p:nvPr>
            <p:ph idx="3" type="body"/>
          </p:nvPr>
        </p:nvSpPr>
        <p:spPr>
          <a:xfrm>
            <a:off x="405375" y="1204825"/>
            <a:ext cx="2403599" cy="320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goes here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U Template">
  <a:themeElements>
    <a:clrScheme name="ASU Pallet">
      <a:dk1>
        <a:srgbClr val="000000"/>
      </a:dk1>
      <a:lt1>
        <a:srgbClr val="FFFFFF"/>
      </a:lt1>
      <a:dk2>
        <a:srgbClr val="951D40"/>
      </a:dk2>
      <a:lt2>
        <a:srgbClr val="5C6670"/>
      </a:lt2>
      <a:accent1>
        <a:srgbClr val="FFC627"/>
      </a:accent1>
      <a:accent2>
        <a:srgbClr val="95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000000"/>
      </a:accent6>
      <a:hlink>
        <a:srgbClr val="951D40"/>
      </a:hlink>
      <a:folHlink>
        <a:srgbClr val="5C66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SU Template">
  <a:themeElements>
    <a:clrScheme name="ASU Pallet">
      <a:dk1>
        <a:srgbClr val="000000"/>
      </a:dk1>
      <a:lt1>
        <a:srgbClr val="FFFFFF"/>
      </a:lt1>
      <a:dk2>
        <a:srgbClr val="951D40"/>
      </a:dk2>
      <a:lt2>
        <a:srgbClr val="5C6670"/>
      </a:lt2>
      <a:accent1>
        <a:srgbClr val="FFC627"/>
      </a:accent1>
      <a:accent2>
        <a:srgbClr val="95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000000"/>
      </a:accent6>
      <a:hlink>
        <a:srgbClr val="951D40"/>
      </a:hlink>
      <a:folHlink>
        <a:srgbClr val="5C66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